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7" r:id="rId10"/>
    <p:sldId id="263" r:id="rId1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82569" autoAdjust="0"/>
  </p:normalViewPr>
  <p:slideViewPr>
    <p:cSldViewPr snapToGrid="0" showGuides="1">
      <p:cViewPr>
        <p:scale>
          <a:sx n="140" d="100"/>
          <a:sy n="140" d="100"/>
        </p:scale>
        <p:origin x="-280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0977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481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better meets your requirements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What you can do voluntarily is</a:t>
            </a:r>
          </a:p>
          <a:p>
            <a:endParaRPr lang="en-US" sz="170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I want to give you an understanding of the</a:t>
            </a: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nature of data transmitted to our SeqAn server.</a:t>
            </a:r>
          </a:p>
          <a:p>
            <a:endParaRPr lang="en-US" sz="1700">
              <a:latin typeface="Lucida Grande" charset="0"/>
              <a:cs typeface="Lucida Grande" charset="0"/>
              <a:sym typeface="Lucida Grande" charset="0"/>
            </a:endParaRP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checked out</a:t>
            </a:r>
          </a:p>
          <a:p>
            <a:r>
              <a:rPr lang="en-US" sz="1700">
                <a:latin typeface="Lucida Grande" charset="0"/>
                <a:cs typeface="Lucida Grande" charset="0"/>
                <a:sym typeface="Lucida Grande" charset="0"/>
              </a:rPr>
              <a:t>you see this tree of directories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Limited to </a:t>
            </a:r>
            <a:r>
              <a:rPr lang="en-US" dirty="0" err="1" smtClean="0"/>
              <a:t>seqan.de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pseudonymised</a:t>
            </a:r>
            <a:r>
              <a:rPr lang="en-US" dirty="0" smtClean="0"/>
              <a:t> data collection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activated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69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de-DE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de-DE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Fachbereich, Titel, Datum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Björn Kahlert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BioStore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Project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6145" y="188422"/>
            <a:ext cx="3561046" cy="1081503"/>
          </a:xfrm>
          <a:prstGeom prst="rect">
            <a:avLst/>
          </a:prstGeom>
        </p:spPr>
      </p:pic>
      <p:pic>
        <p:nvPicPr>
          <p:cNvPr id="2" name="Bild 1" descr="BMBF_CMYK_Gef_S_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28" y="5734027"/>
            <a:ext cx="1213806" cy="928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76462" y="0"/>
            <a:ext cx="3067538" cy="85969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, 04.09.2012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40311" y="236649"/>
            <a:ext cx="1714500" cy="520700"/>
          </a:xfrm>
          <a:prstGeom prst="rect">
            <a:avLst/>
          </a:prstGeom>
        </p:spPr>
      </p:pic>
      <p:pic>
        <p:nvPicPr>
          <p:cNvPr id="4" name="Bild 3" descr="BMBF_CMYK_Gef_S_e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835" y="80376"/>
            <a:ext cx="966973" cy="739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0" fontAlgn="base" hangingPunct="0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Projektmanagement im Softwarebereich 2013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err="1" smtClean="0"/>
              <a:t>diff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doc</a:t>
            </a:r>
            <a:r>
              <a:rPr lang="de-DE" sz="2400" dirty="0" smtClean="0"/>
              <a:t> </a:t>
            </a:r>
            <a:r>
              <a:rPr lang="de-DE" sz="2400" dirty="0" err="1" smtClean="0"/>
              <a:t>usage</a:t>
            </a:r>
            <a:r>
              <a:rPr lang="de-DE" sz="2400" dirty="0" smtClean="0"/>
              <a:t> </a:t>
            </a:r>
            <a:r>
              <a:rPr lang="de-DE" sz="2400" dirty="0" err="1" smtClean="0"/>
              <a:t>logged</a:t>
            </a:r>
            <a:endParaRPr lang="de-DE" sz="2400" dirty="0" smtClean="0"/>
          </a:p>
          <a:p>
            <a:r>
              <a:rPr lang="de-DE" sz="2400" dirty="0" err="1" smtClean="0"/>
              <a:t>privacy</a:t>
            </a:r>
            <a:endParaRPr lang="de-DE" sz="2400" dirty="0" smtClean="0"/>
          </a:p>
          <a:p>
            <a:r>
              <a:rPr lang="de-DE" sz="2400" dirty="0" err="1" smtClean="0"/>
              <a:t>create</a:t>
            </a:r>
            <a:r>
              <a:rPr lang="de-DE" sz="2400" dirty="0" smtClean="0"/>
              <a:t> </a:t>
            </a:r>
            <a:r>
              <a:rPr lang="de-DE" sz="2400" dirty="0" err="1" smtClean="0"/>
              <a:t>file</a:t>
            </a:r>
            <a:r>
              <a:rPr lang="de-DE" sz="2400" dirty="0" smtClean="0"/>
              <a:t> SUA in </a:t>
            </a:r>
            <a:r>
              <a:rPr lang="de-DE" sz="2400" dirty="0" err="1" smtClean="0"/>
              <a:t>seqan</a:t>
            </a:r>
            <a:r>
              <a:rPr lang="de-DE" sz="2400" dirty="0" smtClean="0"/>
              <a:t>-trunk</a:t>
            </a:r>
          </a:p>
          <a:p>
            <a:pPr lvl="1"/>
            <a:r>
              <a:rPr lang="de-DE" sz="2400" dirty="0" err="1" smtClean="0"/>
              <a:t>seqan</a:t>
            </a:r>
            <a:r>
              <a:rPr lang="de-DE" sz="2400" dirty="0" smtClean="0"/>
              <a:t>-trunk$ </a:t>
            </a:r>
            <a:r>
              <a:rPr lang="de-DE" sz="2400" b="1" dirty="0" smtClean="0"/>
              <a:t>echo "" &gt; SUA</a:t>
            </a:r>
          </a:p>
          <a:p>
            <a:r>
              <a:rPr lang="de-DE" sz="2400" dirty="0" err="1" smtClean="0"/>
              <a:t>run</a:t>
            </a:r>
            <a:r>
              <a:rPr lang="de-DE" sz="2400" dirty="0" smtClean="0"/>
              <a:t> </a:t>
            </a:r>
            <a:r>
              <a:rPr lang="de-DE" sz="2400" dirty="0" err="1" smtClean="0"/>
              <a:t>cmake</a:t>
            </a:r>
            <a:endParaRPr lang="de-DE" sz="2400" dirty="0"/>
          </a:p>
        </p:txBody>
      </p:sp>
      <p:sp>
        <p:nvSpPr>
          <p:cNvPr id="31752" name="Rectangle 8"/>
          <p:cNvSpPr>
            <a:spLocks/>
          </p:cNvSpPr>
          <p:nvPr/>
        </p:nvSpPr>
        <p:spPr bwMode="auto">
          <a:xfrm>
            <a:off x="769196" y="4619452"/>
            <a:ext cx="7611324" cy="1120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ctr"/>
            <a:r>
              <a:rPr lang="en-US" sz="36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Have fun using </a:t>
            </a:r>
            <a:r>
              <a:rPr lang="en-US" sz="3600" b="1" dirty="0" err="1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SeqAn</a:t>
            </a:r>
            <a:r>
              <a:rPr lang="en-US" sz="36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!</a:t>
            </a:r>
          </a:p>
          <a:p>
            <a:pPr algn="ctr"/>
            <a:r>
              <a:rPr lang="en-US" sz="28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Thank you for taking part in the experiment!</a:t>
            </a:r>
          </a:p>
        </p:txBody>
      </p:sp>
    </p:spTree>
    <p:extLst>
      <p:ext uri="{BB962C8B-B14F-4D97-AF65-F5344CB8AC3E}">
        <p14:creationId xmlns:p14="http://schemas.microsoft.com/office/powerpoint/2010/main" val="144495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en-US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endParaRPr lang="de-DE" dirty="0" smtClean="0"/>
          </a:p>
          <a:p>
            <a:pPr lvl="1"/>
            <a:r>
              <a:rPr lang="de-DE" dirty="0" err="1" smtClean="0"/>
              <a:t>Requirements</a:t>
            </a:r>
            <a:endParaRPr lang="de-DE" dirty="0" smtClean="0"/>
          </a:p>
          <a:p>
            <a:pPr lvl="1"/>
            <a:r>
              <a:rPr lang="de-DE" dirty="0" err="1" smtClean="0"/>
              <a:t>less</a:t>
            </a:r>
            <a:r>
              <a:rPr lang="de-DE" dirty="0" smtClean="0"/>
              <a:t> time</a:t>
            </a:r>
          </a:p>
          <a:p>
            <a:pPr lvl="1"/>
            <a:r>
              <a:rPr lang="de-DE" dirty="0" err="1" smtClean="0"/>
              <a:t>satisfactory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r>
              <a:rPr lang="de-DE" dirty="0" smtClean="0"/>
              <a:t>Observation </a:t>
            </a:r>
            <a:r>
              <a:rPr lang="de-DE" dirty="0" err="1" smtClean="0"/>
              <a:t>needed</a:t>
            </a:r>
            <a:endParaRPr lang="de-DE" dirty="0" smtClean="0"/>
          </a:p>
          <a:p>
            <a:r>
              <a:rPr lang="de-DE" dirty="0" smtClean="0"/>
              <a:t>Experiment </a:t>
            </a:r>
            <a:r>
              <a:rPr lang="de-DE" dirty="0" err="1" smtClean="0"/>
              <a:t>within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23561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727">
            <a:off x="2051685" y="294323"/>
            <a:ext cx="5006340" cy="65151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64" name="Group 12"/>
          <p:cNvGrpSpPr>
            <a:grpSpLocks/>
          </p:cNvGrpSpPr>
          <p:nvPr/>
        </p:nvGrpSpPr>
        <p:grpSpPr bwMode="auto">
          <a:xfrm>
            <a:off x="3513297" y="4997768"/>
            <a:ext cx="2900363" cy="1110139"/>
            <a:chOff x="0" y="0"/>
            <a:chExt cx="2030" cy="776"/>
          </a:xfrm>
        </p:grpSpPr>
        <p:sp>
          <p:nvSpPr>
            <p:cNvPr id="23562" name="Oval 10"/>
            <p:cNvSpPr>
              <a:spLocks/>
            </p:cNvSpPr>
            <p:nvPr/>
          </p:nvSpPr>
          <p:spPr bwMode="auto">
            <a:xfrm rot="224792">
              <a:off x="51" y="96"/>
              <a:ext cx="1928" cy="584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23563" name="Picture 1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4792">
              <a:off x="19" y="64"/>
              <a:ext cx="1992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80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" y="2607470"/>
            <a:ext cx="3440430" cy="332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584609"/>
            <a:ext cx="3486150" cy="336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Rectangle 8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Data Collection</a:t>
            </a:r>
            <a:endParaRPr lang="en-US"/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04" y="1165860"/>
            <a:ext cx="2175986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Freeform 12"/>
          <p:cNvSpPr>
            <a:spLocks/>
          </p:cNvSpPr>
          <p:nvPr/>
        </p:nvSpPr>
        <p:spPr bwMode="auto">
          <a:xfrm>
            <a:off x="2914650" y="1967389"/>
            <a:ext cx="3531870" cy="958691"/>
          </a:xfrm>
          <a:custGeom>
            <a:avLst/>
            <a:gdLst>
              <a:gd name="T0" fmla="*/ 0 w 21600"/>
              <a:gd name="T1" fmla="+- 0 21600 3031"/>
              <a:gd name="T2" fmla="*/ 21600 h 18569"/>
              <a:gd name="T3" fmla="*/ 21600 w 21600"/>
              <a:gd name="T4" fmla="+- 0 5738 3031"/>
              <a:gd name="T5" fmla="*/ 5738 h 18569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8569">
                <a:moveTo>
                  <a:pt x="0" y="18569"/>
                </a:moveTo>
                <a:cubicBezTo>
                  <a:pt x="1379" y="-490"/>
                  <a:pt x="13701" y="-3031"/>
                  <a:pt x="21600" y="2707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3977640" y="1565850"/>
            <a:ext cx="25946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2600">
                <a:ea typeface="ＭＳ Ｐゴシック" charset="0"/>
                <a:cs typeface="Helvetica Neue Light" charset="0"/>
              </a:rPr>
              <a:t>#2 Progress Data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034790" y="2434590"/>
            <a:ext cx="252603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core data</a:t>
            </a:r>
          </a:p>
          <a:p>
            <a:pPr marL="537210" lvl="1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 err="1">
                <a:ea typeface="ＭＳ Ｐゴシック" charset="0"/>
                <a:cs typeface="Helvetica Neue Light" charset="0"/>
              </a:rPr>
              <a:t>os</a:t>
            </a:r>
            <a:r>
              <a:rPr lang="en-US" sz="2500" dirty="0">
                <a:ea typeface="ＭＳ Ｐゴシック" charset="0"/>
                <a:cs typeface="Helvetica Neue Light" charset="0"/>
              </a:rPr>
              <a:t> version</a:t>
            </a:r>
          </a:p>
          <a:p>
            <a:pPr marL="537210" lvl="1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development environment</a:t>
            </a:r>
          </a:p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>
                <a:ea typeface="ＭＳ Ｐゴシック" charset="0"/>
                <a:cs typeface="Helvetica Neue Light" charset="0"/>
              </a:rPr>
              <a:t>diff files</a:t>
            </a:r>
          </a:p>
          <a:p>
            <a:pPr marL="228600" indent="-228600">
              <a:spcBef>
                <a:spcPts val="1080"/>
              </a:spcBef>
              <a:buClr>
                <a:srgbClr val="003366"/>
              </a:buClr>
              <a:buSzPct val="100000"/>
              <a:buFont typeface="Helvetica Neue Light" charset="0"/>
              <a:buChar char="•"/>
            </a:pPr>
            <a:r>
              <a:rPr lang="en-US" sz="2500" dirty="0" err="1" smtClean="0">
                <a:ea typeface="ＭＳ Ｐゴシック" charset="0"/>
                <a:cs typeface="Helvetica Neue Light" charset="0"/>
              </a:rPr>
              <a:t>seqan.de</a:t>
            </a:r>
            <a:r>
              <a:rPr lang="en-US" sz="2500" dirty="0" smtClean="0">
                <a:ea typeface="ＭＳ Ｐゴシック" charset="0"/>
                <a:cs typeface="Helvetica Neue Light" charset="0"/>
              </a:rPr>
              <a:t> </a:t>
            </a:r>
            <a:r>
              <a:rPr lang="en-US" sz="2500" dirty="0">
                <a:ea typeface="ＭＳ Ｐゴシック" charset="0"/>
                <a:cs typeface="Helvetica Neue Light" charset="0"/>
              </a:rPr>
              <a:t>usage</a:t>
            </a:r>
          </a:p>
        </p:txBody>
      </p:sp>
      <p:sp>
        <p:nvSpPr>
          <p:cNvPr id="25615" name="Freeform 15"/>
          <p:cNvSpPr>
            <a:spLocks/>
          </p:cNvSpPr>
          <p:nvPr/>
        </p:nvSpPr>
        <p:spPr bwMode="auto">
          <a:xfrm>
            <a:off x="2684622" y="1383030"/>
            <a:ext cx="3934778" cy="1313022"/>
          </a:xfrm>
          <a:custGeom>
            <a:avLst/>
            <a:gdLst>
              <a:gd name="T0" fmla="*/ 0 w 21600"/>
              <a:gd name="T1" fmla="+- 0 21600 2285"/>
              <a:gd name="T2" fmla="*/ 21600 h 19315"/>
              <a:gd name="T3" fmla="*/ 21600 w 21600"/>
              <a:gd name="T4" fmla="+- 0 3214 2285"/>
              <a:gd name="T5" fmla="*/ 3214 h 19315"/>
            </a:gdLst>
            <a:ahLst/>
            <a:cxnLst>
              <a:cxn ang="0">
                <a:pos x="T0" y="T2"/>
              </a:cxn>
              <a:cxn ang="0">
                <a:pos x="T3" y="T5"/>
              </a:cxn>
            </a:cxnLst>
            <a:rect l="0" t="0" r="r" b="b"/>
            <a:pathLst>
              <a:path w="21600" h="19315">
                <a:moveTo>
                  <a:pt x="0" y="19315"/>
                </a:moveTo>
                <a:cubicBezTo>
                  <a:pt x="914" y="2598"/>
                  <a:pt x="13403" y="-2285"/>
                  <a:pt x="21600" y="929"/>
                </a:cubicBezTo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 type="none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/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3986213" y="994350"/>
            <a:ext cx="2149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 sz="2600">
                <a:ea typeface="ＭＳ Ｐゴシック" charset="0"/>
                <a:cs typeface="Helvetica Neue Light" charset="0"/>
              </a:rPr>
              <a:t>#1 Random ID</a:t>
            </a:r>
          </a:p>
        </p:txBody>
      </p:sp>
    </p:spTree>
    <p:extLst>
      <p:ext uri="{BB962C8B-B14F-4D97-AF65-F5344CB8AC3E}">
        <p14:creationId xmlns:p14="http://schemas.microsoft.com/office/powerpoint/2010/main" val="13114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 animBg="1"/>
      <p:bldP spid="25613" grpId="0" autoUpdateAnimBg="0"/>
      <p:bldP spid="25614" grpId="0" build="p" autoUpdateAnimBg="0"/>
      <p:bldP spid="25615" grpId="0" animBg="1"/>
      <p:bldP spid="2561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>
          <a:xfrm>
            <a:off x="250825" y="311110"/>
            <a:ext cx="8642350" cy="428625"/>
          </a:xfrm>
          <a:ln/>
        </p:spPr>
        <p:txBody>
          <a:bodyPr/>
          <a:lstStyle/>
          <a:p>
            <a:r>
              <a:rPr lang="en-US" sz="3500" dirty="0"/>
              <a:t>Transmitted Data</a:t>
            </a:r>
          </a:p>
        </p:txBody>
      </p:sp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60" y="1245870"/>
            <a:ext cx="4229100" cy="4549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8"/>
          <p:cNvSpPr>
            <a:spLocks/>
          </p:cNvSpPr>
          <p:nvPr/>
        </p:nvSpPr>
        <p:spPr bwMode="auto">
          <a:xfrm>
            <a:off x="5337810" y="3312021"/>
            <a:ext cx="19891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Helvetica Neue Light" charset="0"/>
              </a:rPr>
              <a:t>yqov5o32vhvzve07</a:t>
            </a:r>
          </a:p>
        </p:txBody>
      </p:sp>
      <p:pic>
        <p:nvPicPr>
          <p:cNvPr id="27657" name="Picture 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009" y="4699159"/>
            <a:ext cx="651510" cy="9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80" y="5780723"/>
            <a:ext cx="2228850" cy="9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1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10" y="5540693"/>
            <a:ext cx="3017520" cy="6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2" name="Group 14"/>
          <p:cNvGrpSpPr>
            <a:grpSpLocks/>
          </p:cNvGrpSpPr>
          <p:nvPr/>
        </p:nvGrpSpPr>
        <p:grpSpPr bwMode="auto">
          <a:xfrm>
            <a:off x="1304290" y="4652010"/>
            <a:ext cx="2971800" cy="765810"/>
            <a:chOff x="0" y="0"/>
            <a:chExt cx="2080" cy="536"/>
          </a:xfrm>
        </p:grpSpPr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32" y="32"/>
              <a:ext cx="2016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27661" name="Picture 1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08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3" name="Rectangle 15"/>
          <p:cNvSpPr>
            <a:spLocks/>
          </p:cNvSpPr>
          <p:nvPr/>
        </p:nvSpPr>
        <p:spPr bwMode="auto">
          <a:xfrm>
            <a:off x="4513850" y="983070"/>
            <a:ext cx="914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>
                <a:ea typeface="ＭＳ Ｐゴシック" charset="0"/>
                <a:cs typeface="Helvetica Neue Light" charset="0"/>
              </a:rPr>
              <a:t>machine":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"machine": "x86_64"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"processor": "i386"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 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"architecture": 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64bit”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    </a:t>
            </a:r>
            <a:r>
              <a:rPr lang="en-US" sz="2000" dirty="0">
                <a:ea typeface="ＭＳ Ｐゴシック" charset="0"/>
                <a:cs typeface="Helvetica Neue Light" charset="0"/>
              </a:rPr>
              <a:t>}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devenv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r>
              <a:rPr lang="en-US" sz="2000" dirty="0" smtClean="0">
                <a:ea typeface="ＭＳ Ｐゴシック" charset="0"/>
                <a:cs typeface="Helvetica Neue Light" charset="0"/>
              </a:rPr>
              <a:t>       "CMAKE_CXX_COMPILER”:</a:t>
            </a:r>
            <a:r>
              <a:rPr lang="en-US" sz="2000" dirty="0">
                <a:ea typeface="ＭＳ Ｐゴシック" charset="0"/>
                <a:cs typeface="Helvetica Neue Light" charset="0"/>
              </a:rPr>
              <a:t/>
            </a:r>
            <a:br>
              <a:rPr lang="en-US" sz="2000" dirty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		"</a:t>
            </a:r>
            <a:r>
              <a:rPr lang="en-US" sz="2000" dirty="0">
                <a:ea typeface="ＭＳ Ｐゴシック" charset="0"/>
                <a:cs typeface="Helvetica Neue Light" charset="0"/>
              </a:rPr>
              <a:t>/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usr</a:t>
            </a:r>
            <a:r>
              <a:rPr lang="en-US" sz="2000" dirty="0">
                <a:ea typeface="ＭＳ Ｐゴシック" charset="0"/>
                <a:cs typeface="Helvetica Neue Light" charset="0"/>
              </a:rPr>
              <a:t>/bin/g++"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,</a:t>
            </a:r>
          </a:p>
          <a:p>
            <a:pPr algn="l"/>
            <a:r>
              <a:rPr lang="en-US" sz="2000" dirty="0">
                <a:ea typeface="ＭＳ Ｐゴシック" charset="0"/>
                <a:cs typeface="Helvetica Neue Light" charset="0"/>
              </a:rPr>
              <a:t>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      "CMAKE_GENERATOR”:</a:t>
            </a:r>
            <a:br>
              <a:rPr lang="en-US" sz="2000" dirty="0" smtClean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		"</a:t>
            </a:r>
            <a:r>
              <a:rPr lang="en-US" sz="2000" dirty="0" err="1" smtClean="0">
                <a:ea typeface="ＭＳ Ｐゴシック" charset="0"/>
                <a:cs typeface="Helvetica Neue Light" charset="0"/>
              </a:rPr>
              <a:t>Xcode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”</a:t>
            </a:r>
          </a:p>
          <a:p>
            <a:pPr algn="l"/>
            <a:r>
              <a:rPr lang="en-US" sz="2000" dirty="0" smtClean="0">
                <a:ea typeface="ＭＳ Ｐゴシック" charset="0"/>
                <a:cs typeface="Helvetica Neue Light" charset="0"/>
              </a:rPr>
              <a:t>},</a:t>
            </a:r>
            <a:br>
              <a:rPr lang="en-US" sz="2000" dirty="0" smtClean="0">
                <a:ea typeface="ＭＳ Ｐゴシック" charset="0"/>
                <a:cs typeface="Helvetica Neue Light" charset="0"/>
              </a:rPr>
            </a:br>
            <a:r>
              <a:rPr lang="en-US" sz="2000" dirty="0" smtClean="0">
                <a:ea typeface="ＭＳ Ｐゴシック" charset="0"/>
                <a:cs typeface="Helvetica Neue Light" charset="0"/>
              </a:rPr>
              <a:t>"</a:t>
            </a:r>
            <a:r>
              <a:rPr lang="en-US" sz="2000" dirty="0" err="1">
                <a:ea typeface="ＭＳ Ｐゴシック" charset="0"/>
                <a:cs typeface="Helvetica Neue Light" charset="0"/>
              </a:rPr>
              <a:t>os</a:t>
            </a:r>
            <a:r>
              <a:rPr lang="en-US" sz="2000" dirty="0">
                <a:ea typeface="ＭＳ Ｐゴシック" charset="0"/>
                <a:cs typeface="Helvetica Neue Light" charset="0"/>
              </a:rPr>
              <a:t>": 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{</a:t>
            </a:r>
          </a:p>
          <a:p>
            <a:r>
              <a:rPr lang="en-US" sz="2000" dirty="0">
                <a:ea typeface="ＭＳ Ｐゴシック" charset="0"/>
                <a:cs typeface="Helvetica Neue Light" charset="0"/>
              </a:rPr>
              <a:t>	"platform": "Darwin-11.1.0-</a:t>
            </a:r>
            <a:r>
              <a:rPr lang="en-US" sz="2000" dirty="0" smtClean="0">
                <a:ea typeface="ＭＳ Ｐゴシック" charset="0"/>
                <a:cs typeface="Helvetica Neue Light" charset="0"/>
              </a:rPr>
              <a:t>64bit”</a:t>
            </a:r>
          </a:p>
          <a:p>
            <a:r>
              <a:rPr lang="en-US" sz="2000" dirty="0" smtClean="0">
                <a:ea typeface="ＭＳ Ｐゴシック" charset="0"/>
                <a:cs typeface="Helvetica Neue Light" charset="0"/>
              </a:rPr>
              <a:t>}</a:t>
            </a:r>
            <a:endParaRPr lang="en-US" sz="2000" dirty="0">
              <a:ea typeface="ＭＳ Ｐゴシック" charset="0"/>
              <a:cs typeface="Helvetica Neue Light" charset="0"/>
            </a:endParaRPr>
          </a:p>
        </p:txBody>
      </p:sp>
      <p:sp>
        <p:nvSpPr>
          <p:cNvPr id="27664" name="Rectangle 16"/>
          <p:cNvSpPr>
            <a:spLocks/>
          </p:cNvSpPr>
          <p:nvPr/>
        </p:nvSpPr>
        <p:spPr bwMode="auto">
          <a:xfrm>
            <a:off x="4521200" y="0"/>
            <a:ext cx="6183630" cy="326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b"/>
          <a:lstStyle/>
          <a:p>
            <a:pPr algn="l"/>
            <a:r>
              <a:rPr lang="en-US" sz="1900" dirty="0">
                <a:ea typeface="ＭＳ Ｐゴシック" charset="0"/>
                <a:cs typeface="Helvetica Neue Light" charset="0"/>
              </a:rPr>
              <a:t>--- </a:t>
            </a:r>
            <a:r>
              <a:rPr lang="en-US" sz="1900" dirty="0" err="1" smtClean="0">
                <a:ea typeface="ＭＳ Ｐゴシック" charset="0"/>
                <a:cs typeface="Helvetica Neue Light" charset="0"/>
              </a:rPr>
              <a:t>alignment.cpp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2011-09-12   02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:26:03</a:t>
            </a:r>
            <a:br>
              <a:rPr lang="en-US" sz="1900" dirty="0">
                <a:ea typeface="ＭＳ Ｐゴシック" charset="0"/>
                <a:cs typeface="Helvetica Neue Light" charset="0"/>
              </a:rPr>
            </a:br>
            <a:r>
              <a:rPr lang="en-US" sz="1900" dirty="0">
                <a:ea typeface="ＭＳ Ｐゴシック" charset="0"/>
                <a:cs typeface="Helvetica Neue Light" charset="0"/>
              </a:rPr>
              <a:t>+++ </a:t>
            </a:r>
            <a:r>
              <a:rPr lang="en-US" sz="1900" dirty="0" err="1" smtClean="0">
                <a:ea typeface="ＭＳ Ｐゴシック" charset="0"/>
                <a:cs typeface="Helvetica Neue Light" charset="0"/>
              </a:rPr>
              <a:t>alignment.cpp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2011</a:t>
            </a:r>
            <a:r>
              <a:rPr lang="en-US" sz="1900" dirty="0">
                <a:ea typeface="ＭＳ Ｐゴシック" charset="0"/>
                <a:cs typeface="Helvetica Neue Light" charset="0"/>
              </a:rPr>
              <a:t>-09-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12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  02</a:t>
            </a:r>
            <a:r>
              <a:rPr lang="en-US" sz="1900" dirty="0">
                <a:ea typeface="ＭＳ Ｐゴシック" charset="0"/>
                <a:cs typeface="Helvetica Neue Light" charset="0"/>
              </a:rPr>
              <a:t>:35: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17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@</a:t>
            </a:r>
            <a:r>
              <a:rPr lang="en-US" sz="1900" dirty="0">
                <a:ea typeface="ＭＳ Ｐゴシック" charset="0"/>
                <a:cs typeface="Helvetica Neue Light" charset="0"/>
              </a:rPr>
              <a:t>@ -1,4 +1,4 @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@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-</a:t>
            </a:r>
            <a:r>
              <a:rPr lang="en-US" sz="1900" dirty="0">
                <a:ea typeface="ＭＳ Ｐゴシック" charset="0"/>
                <a:cs typeface="Helvetica Neue Light" charset="0"/>
              </a:rPr>
              <a:t>///A tutorial about alignments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.</a:t>
            </a:r>
            <a:br>
              <a:rPr lang="en-US" sz="1900" dirty="0" smtClean="0">
                <a:ea typeface="ＭＳ Ｐゴシック" charset="0"/>
                <a:cs typeface="Helvetica Neue Light" charset="0"/>
              </a:rPr>
            </a:br>
            <a:r>
              <a:rPr lang="en-US" sz="1900" dirty="0" smtClean="0">
                <a:ea typeface="ＭＳ Ｐゴシック" charset="0"/>
                <a:cs typeface="Helvetica Neue Light" charset="0"/>
              </a:rPr>
              <a:t>+</a:t>
            </a:r>
            <a:r>
              <a:rPr lang="en-US" sz="1900" dirty="0">
                <a:ea typeface="ＭＳ Ｐゴシック" charset="0"/>
                <a:cs typeface="Helvetica Neue Light" charset="0"/>
              </a:rPr>
              <a:t>///A tutorial about </a:t>
            </a:r>
            <a:r>
              <a:rPr lang="en-US" sz="1900" b="1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global</a:t>
            </a:r>
            <a:r>
              <a:rPr lang="en-US" sz="1900" dirty="0">
                <a:ea typeface="ＭＳ Ｐゴシック" charset="0"/>
                <a:cs typeface="Helvetica Neue Light" charset="0"/>
              </a:rPr>
              <a:t> alignments</a:t>
            </a:r>
            <a:r>
              <a:rPr lang="en-US" sz="1900" dirty="0" smtClean="0">
                <a:ea typeface="ＭＳ Ｐゴシック" charset="0"/>
                <a:cs typeface="Helvetica Neue Light" charset="0"/>
              </a:rPr>
              <a:t>.</a:t>
            </a:r>
            <a:endParaRPr lang="en-US" sz="1900" dirty="0">
              <a:ea typeface="ＭＳ Ｐゴシック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3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8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8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 autoUpdateAnimBg="0"/>
      <p:bldP spid="27656" grpId="1" autoUpdateAnimBg="0"/>
      <p:bldP spid="27663" grpId="0" autoUpdateAnimBg="0"/>
      <p:bldP spid="27663" grpId="1" autoUpdateAnimBg="0"/>
      <p:bldP spid="2766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Privacy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73162" y="3918955"/>
            <a:ext cx="2287157" cy="480325"/>
          </a:xfrm>
        </p:spPr>
        <p:txBody>
          <a:bodyPr/>
          <a:lstStyle/>
          <a:p>
            <a:r>
              <a:rPr lang="de-DE" sz="4000" dirty="0" err="1" smtClean="0"/>
              <a:t>seqan.de</a:t>
            </a:r>
            <a:endParaRPr lang="de-DE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422" y="2562323"/>
            <a:ext cx="2545080" cy="4111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175025"/>
            <a:ext cx="2987040" cy="19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4000" y="1635760"/>
            <a:ext cx="8585200" cy="2936240"/>
          </a:xfrm>
          <a:prstGeom prst="roundRect">
            <a:avLst>
              <a:gd name="adj" fmla="val 28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7" name="Rectangle 7"/>
          <p:cNvSpPr>
            <a:spLocks/>
          </p:cNvSpPr>
          <p:nvPr/>
        </p:nvSpPr>
        <p:spPr bwMode="auto">
          <a:xfrm>
            <a:off x="325120" y="2936240"/>
            <a:ext cx="2834640" cy="94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lvl="1"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echo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"" &gt; </a:t>
            </a:r>
            <a:r>
              <a:rPr lang="en-US" sz="2400" dirty="0" smtClean="0">
                <a:solidFill>
                  <a:schemeClr val="bg1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SUA</a:t>
            </a:r>
            <a:endParaRPr lang="en-US" sz="2400" dirty="0">
              <a:solidFill>
                <a:schemeClr val="bg1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pic>
        <p:nvPicPr>
          <p:cNvPr id="21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923" r="2923"/>
          <a:stretch>
            <a:fillRect/>
          </a:stretch>
        </p:blipFill>
        <p:spPr>
          <a:xfrm>
            <a:off x="2933066" y="2458404"/>
            <a:ext cx="321166" cy="341104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2461260"/>
            <a:ext cx="332740" cy="3327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2921000"/>
            <a:ext cx="401320" cy="401320"/>
          </a:xfrm>
          <a:prstGeom prst="rect">
            <a:avLst/>
          </a:prstGeom>
        </p:spPr>
      </p:pic>
      <p:sp>
        <p:nvSpPr>
          <p:cNvPr id="24" name="Rectangle 7"/>
          <p:cNvSpPr>
            <a:spLocks/>
          </p:cNvSpPr>
          <p:nvPr/>
        </p:nvSpPr>
        <p:spPr bwMode="auto">
          <a:xfrm>
            <a:off x="339090" y="172339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cd </a:t>
            </a:r>
            <a:r>
              <a:rPr lang="en-US" sz="2400" dirty="0" err="1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seqan</a:t>
            </a:r>
            <a:r>
              <a:rPr lang="en-US" sz="2400" dirty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-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trunk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29" name="Rectangle 7"/>
          <p:cNvSpPr>
            <a:spLocks/>
          </p:cNvSpPr>
          <p:nvPr/>
        </p:nvSpPr>
        <p:spPr bwMode="auto">
          <a:xfrm>
            <a:off x="318770" y="244475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touch 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SUA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  <p:sp>
        <p:nvSpPr>
          <p:cNvPr id="30" name="Rectangle 7"/>
          <p:cNvSpPr>
            <a:spLocks/>
          </p:cNvSpPr>
          <p:nvPr/>
        </p:nvSpPr>
        <p:spPr bwMode="auto">
          <a:xfrm>
            <a:off x="278130" y="3663950"/>
            <a:ext cx="834390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cd ../</a:t>
            </a: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seqan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-trunk-build/</a:t>
            </a: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xcode</a:t>
            </a:r>
            <a:endParaRPr lang="en-US" sz="2400" dirty="0" smtClean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  <a:p>
            <a:pPr>
              <a:spcBef>
                <a:spcPts val="1080"/>
              </a:spcBef>
              <a:tabLst>
                <a:tab pos="3497580" algn="l"/>
                <a:tab pos="3497580" algn="l"/>
              </a:tabLst>
            </a:pPr>
            <a:r>
              <a:rPr lang="en-US" sz="2400" dirty="0" err="1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cmake</a:t>
            </a:r>
            <a:r>
              <a:rPr lang="en-US" sz="2400" dirty="0" smtClean="0">
                <a:solidFill>
                  <a:srgbClr val="FFFFFF"/>
                </a:solidFill>
                <a:latin typeface="Monaco" charset="0"/>
                <a:ea typeface="ＭＳ Ｐゴシック" charset="0"/>
                <a:cs typeface="Monaco" charset="0"/>
                <a:sym typeface="Monaco" charset="0"/>
              </a:rPr>
              <a:t> .</a:t>
            </a:r>
            <a:endParaRPr lang="en-US" sz="2400" dirty="0">
              <a:solidFill>
                <a:srgbClr val="FFFFFF"/>
              </a:solidFill>
              <a:latin typeface="Monaco" charset="0"/>
              <a:ea typeface="ＭＳ Ｐゴシック" charset="0"/>
              <a:cs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7" grpId="0"/>
      <p:bldP spid="24" grpId="0" build="p"/>
      <p:bldP spid="29" grpId="0" build="p"/>
      <p:bldP spid="3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65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site-Magnif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00"/>
            <a:ext cx="9142068" cy="65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ck-off-survey-workshop1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335280"/>
            <a:ext cx="4412863" cy="6245196"/>
          </a:xfrm>
          <a:prstGeom prst="rect">
            <a:avLst/>
          </a:prstGeom>
        </p:spPr>
      </p:pic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3198337" y="964249"/>
            <a:ext cx="1515503" cy="580072"/>
            <a:chOff x="0" y="0"/>
            <a:chExt cx="2030" cy="776"/>
          </a:xfrm>
        </p:grpSpPr>
        <p:sp>
          <p:nvSpPr>
            <p:cNvPr id="7" name="Oval 10"/>
            <p:cNvSpPr>
              <a:spLocks/>
            </p:cNvSpPr>
            <p:nvPr/>
          </p:nvSpPr>
          <p:spPr bwMode="auto">
            <a:xfrm rot="224792">
              <a:off x="51" y="96"/>
              <a:ext cx="1928" cy="584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pic>
          <p:nvPicPr>
            <p:cNvPr id="8" name="Picture 1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4792">
              <a:off x="19" y="64"/>
              <a:ext cx="1992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3576320" y="1066800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hD84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213</Words>
  <Application>Microsoft Macintosh PowerPoint</Application>
  <PresentationFormat>On-screen Show (4:3)</PresentationFormat>
  <Paragraphs>59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FU_Standard-Vorlage_B</vt:lpstr>
      <vt:lpstr>Usability Improvement</vt:lpstr>
      <vt:lpstr>Goal</vt:lpstr>
      <vt:lpstr>Data Collection</vt:lpstr>
      <vt:lpstr>Transmitted Data</vt:lpstr>
      <vt:lpstr>Privacy</vt:lpstr>
      <vt:lpstr>Activation</vt:lpstr>
      <vt:lpstr>PowerPoint Presentation</vt:lpstr>
      <vt:lpstr>PowerPoint Presentation</vt:lpstr>
      <vt:lpstr>PowerPoint Presentation</vt:lpstr>
      <vt:lpstr>Summary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Björn Kahlert</cp:lastModifiedBy>
  <cp:revision>41</cp:revision>
  <cp:lastPrinted>2002-06-26T11:04:16Z</cp:lastPrinted>
  <dcterms:created xsi:type="dcterms:W3CDTF">2010-09-02T08:09:38Z</dcterms:created>
  <dcterms:modified xsi:type="dcterms:W3CDTF">2013-04-09T11:07:41Z</dcterms:modified>
</cp:coreProperties>
</file>